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4" r:id="rId3"/>
    <p:sldId id="258" r:id="rId4"/>
    <p:sldId id="275" r:id="rId5"/>
    <p:sldId id="259" r:id="rId6"/>
    <p:sldId id="260" r:id="rId7"/>
    <p:sldId id="261" r:id="rId8"/>
    <p:sldId id="262" r:id="rId9"/>
    <p:sldId id="263" r:id="rId10"/>
    <p:sldId id="276" r:id="rId11"/>
    <p:sldId id="264" r:id="rId12"/>
    <p:sldId id="265" r:id="rId13"/>
    <p:sldId id="266" r:id="rId14"/>
    <p:sldId id="267" r:id="rId15"/>
    <p:sldId id="268" r:id="rId16"/>
    <p:sldId id="269" r:id="rId17"/>
    <p:sldId id="277" r:id="rId18"/>
    <p:sldId id="272" r:id="rId19"/>
    <p:sldId id="27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C0FE-5977-4783-AEE1-7916B9C83403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9D76-3B5E-47CD-B1C3-532EDBB10B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C0FE-5977-4783-AEE1-7916B9C83403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9D76-3B5E-47CD-B1C3-532EDBB10B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C0FE-5977-4783-AEE1-7916B9C83403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9D76-3B5E-47CD-B1C3-532EDBB10B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C0FE-5977-4783-AEE1-7916B9C83403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9D76-3B5E-47CD-B1C3-532EDBB10B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C0FE-5977-4783-AEE1-7916B9C83403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9D76-3B5E-47CD-B1C3-532EDBB10B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C0FE-5977-4783-AEE1-7916B9C83403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9D76-3B5E-47CD-B1C3-532EDBB10B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C0FE-5977-4783-AEE1-7916B9C83403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9D76-3B5E-47CD-B1C3-532EDBB10B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C0FE-5977-4783-AEE1-7916B9C83403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259D76-3B5E-47CD-B1C3-532EDBB10B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C0FE-5977-4783-AEE1-7916B9C83403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9D76-3B5E-47CD-B1C3-532EDBB10B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C0FE-5977-4783-AEE1-7916B9C83403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7259D76-3B5E-47CD-B1C3-532EDBB10B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4EDC0FE-5977-4783-AEE1-7916B9C83403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9D76-3B5E-47CD-B1C3-532EDBB10B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4EDC0FE-5977-4783-AEE1-7916B9C83403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7259D76-3B5E-47CD-B1C3-532EDBB10B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47;&#1072;&#1075;&#1088;&#1091;&#1079;&#1082;&#1080;\&#1047;&#1074;&#1091;&#1082;&#1080;_&#1087;&#1088;&#1080;&#1088;&#1086;&#1076;&#1080;__&#1044;&#1077;&#1083;&#1100;&#1092;&#1085;&#1080;__&#1084;&#1086;&#1088;&#1089;&#1100;&#1082;&#1080;&#1081;_&#1087;&#1088;&#1080;&#1073;&#1081;(MusVid.net)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hyperlink" Target="http://svitloforchuk.ck.ua/wp-content/uploads/2012/06/img_5.jpg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 Секрет педагогічного становлення молодих учителів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800" dirty="0" smtClean="0"/>
              <a:t>ТРЕНІНГ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Вправа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«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Недоліки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роботі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молодого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вчителя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786874" cy="4525963"/>
          </a:xfrm>
        </p:spPr>
        <p:txBody>
          <a:bodyPr/>
          <a:lstStyle/>
          <a:p>
            <a:r>
              <a:rPr lang="uk-UA" b="1" dirty="0" smtClean="0">
                <a:solidFill>
                  <a:schemeClr val="bg1"/>
                </a:solidFill>
              </a:rPr>
              <a:t>Перед вами помилки, які допускають молоді вчителі під час проведення уроку. Запропонуйте шляхи їх подолання.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ВАДИ І ПОМИЛКИ     ШЛЯХИ ПОДОЛАННЯ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 </a:t>
            </a:r>
            <a:br>
              <a:rPr lang="ru-RU" b="1" dirty="0" smtClean="0"/>
            </a:br>
            <a:r>
              <a:rPr lang="uk-UA" b="1" dirty="0" smtClean="0">
                <a:solidFill>
                  <a:srgbClr val="002060"/>
                </a:solidFill>
              </a:rPr>
              <a:t>7. </a:t>
            </a:r>
            <a:r>
              <a:rPr lang="ru-RU" b="1" dirty="0" err="1" smtClean="0">
                <a:solidFill>
                  <a:srgbClr val="002060"/>
                </a:solidFill>
              </a:rPr>
              <a:t>Криничка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здоров’я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Raenko\Documents\Desktop\i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" y="1571612"/>
            <a:ext cx="5000627" cy="5286388"/>
          </a:xfrm>
          <a:prstGeom prst="rect">
            <a:avLst/>
          </a:prstGeom>
          <a:noFill/>
        </p:spPr>
      </p:pic>
      <p:pic>
        <p:nvPicPr>
          <p:cNvPr id="5" name="Рисунок 4" descr="http://svitloforchuk.ck.ua/wp-content/uploads/2012/06/img_5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714876" y="1571612"/>
            <a:ext cx="4429124" cy="528638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Звуки_природи__Дельфни__морський_прибй(MusVid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285720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020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uk-UA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8. Вправа «Конверт проблем»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Сформулюйте на аркуші найбільші проблеми  у роботі з молодими вчителями . Обміняйтесь. Дайте поради, як краще вирішити це питання. Вони повинні бути конкретними і дієвими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tx2">
                    <a:lumMod val="10000"/>
                  </a:schemeClr>
                </a:solidFill>
              </a:rPr>
              <a:t>9. Ділова гра "Випадки з життя"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Віднайти найефективніший стиль керівництва в практиці управлінської діяльності.</a:t>
            </a:r>
            <a:endParaRPr lang="ru-RU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uk-UA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Побудуйте взаємодію всіх учасників ситуації та завершіть її.</a:t>
            </a:r>
            <a:endParaRPr lang="ru-RU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B050"/>
                </a:solidFill>
              </a:rPr>
              <a:t>10.Вправа "Зміни позицію"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 </a:t>
            </a:r>
            <a:r>
              <a:rPr lang="uk-UA" b="1" dirty="0" smtClean="0">
                <a:solidFill>
                  <a:schemeClr val="bg2">
                    <a:lumMod val="50000"/>
                  </a:schemeClr>
                </a:solidFill>
              </a:rPr>
              <a:t>Відійдемо від шаблонів спілкування «Ти повинен» і спробуємо побудувати розумні звернення до учнів</a:t>
            </a: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uk-UA" b="1" dirty="0" smtClean="0">
                <a:solidFill>
                  <a:schemeClr val="bg2">
                    <a:lumMod val="50000"/>
                  </a:schemeClr>
                </a:solidFill>
              </a:rPr>
              <a:t>Типова фраза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          </a:t>
            </a:r>
            <a:r>
              <a:rPr lang="uk-UA" b="1" dirty="0" smtClean="0">
                <a:solidFill>
                  <a:schemeClr val="bg2">
                    <a:lumMod val="50000"/>
                  </a:schemeClr>
                </a:solidFill>
              </a:rPr>
              <a:t>Краще сказати</a:t>
            </a: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11</a:t>
            </a: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.Вправа "Родзинка"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Які б поради ви дали молодим спеціалістам із власного досвіду?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Написати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на  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аркушах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паперу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те,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ма</a:t>
            </a:r>
            <a:r>
              <a:rPr lang="uk-UA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єте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право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робити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щоб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почувати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себе 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щасливими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при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цьому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мож</a:t>
            </a:r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</a:t>
            </a:r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відчувати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про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думати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як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поводитися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Спочатку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напи</a:t>
            </a:r>
            <a:r>
              <a:rPr lang="uk-UA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шіть</a:t>
            </a:r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своє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ім’я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дату, а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потім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викону</a:t>
            </a:r>
            <a:r>
              <a:rPr lang="uk-UA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йте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роботу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Ліцензія на щастя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&amp;Kcy;&amp;acy;&amp;rcy;&amp;tcy;&amp;icy;&amp;ncy;&amp;kcy;&amp;icy;, &amp;Dcy;&amp;iukcy;&amp;vcy;&amp;chcy;&amp;icy;&amp;ncy;&amp;kcy;&amp;acy;, &amp;dcy;&amp;icy;&amp;tcy;&amp;icy;&amp;ncy;&amp;acy;, &amp;kcy;&amp;ocy;&amp;shcy;&amp;iecy;&amp;ncy;&amp;yacy;, &amp;mcy;&amp;acy;&amp;lcy;&amp;yucy;&amp;ncy;&amp;ocy;&amp;kcy;, &amp;zhcy;&amp;icy;&amp;vcy;&amp;ocy;&amp;pcy;&amp;icy;&amp;scy;, 1280x1024 &amp;ocy;&amp;bcy;&amp;ocy;&amp;yicy;, &amp;mcy;&amp;acy;&amp;lcy;&amp;yucy;&amp;ncy;&amp;kcy;&amp;icy;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893556" y="1357298"/>
            <a:ext cx="5107335" cy="5500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1000108"/>
            <a:ext cx="7858370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uk-UA" sz="5400" b="1" cap="all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Arial" charset="0"/>
              </a:rPr>
              <a:t>Дякую за </a:t>
            </a:r>
            <a:r>
              <a:rPr lang="uk-UA" sz="5400" b="1" cap="all" dirty="0" smtClean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Arial" charset="0"/>
              </a:rPr>
              <a:t>співпрацю</a:t>
            </a:r>
            <a:endParaRPr lang="ru-RU" sz="5400" b="1" cap="all" dirty="0">
              <a:ln w="0"/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Arial" charset="0"/>
            </a:endParaRPr>
          </a:p>
        </p:txBody>
      </p:sp>
      <p:pic>
        <p:nvPicPr>
          <p:cNvPr id="5" name="Picture 7" descr="BS01197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2286000"/>
            <a:ext cx="74295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BS01197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285992"/>
            <a:ext cx="74295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829576" cy="4525963"/>
          </a:xfrm>
        </p:spPr>
        <p:txBody>
          <a:bodyPr/>
          <a:lstStyle/>
          <a:p>
            <a:pPr algn="just"/>
            <a:r>
              <a:rPr lang="uk-UA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Миру, любові та взаєморозуміння вам, успіхів у роботі і щастя від безмежної вдячності  учнів та колег ! </a:t>
            </a:r>
            <a:endParaRPr lang="ru-RU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роза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0218" y="3143248"/>
            <a:ext cx="3500462" cy="3867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maaam.ru/images/catalog/medium/74543d9c6e25717e2166e0730fcb3b33.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498" y="0"/>
            <a:ext cx="9070502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71802" y="1000108"/>
            <a:ext cx="4929222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200" b="1" dirty="0" err="1" smtClean="0">
                <a:solidFill>
                  <a:schemeClr val="bg2">
                    <a:lumMod val="75000"/>
                  </a:schemeClr>
                </a:solidFill>
              </a:rPr>
              <a:t>Самопрезентація</a:t>
            </a:r>
            <a:r>
              <a:rPr lang="uk-UA" sz="32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uk-UA" sz="3200" b="1" dirty="0" err="1" smtClean="0">
                <a:solidFill>
                  <a:schemeClr val="bg2">
                    <a:lumMod val="75000"/>
                  </a:schemeClr>
                </a:solidFill>
              </a:rPr>
              <a:t>“Ініціали”</a:t>
            </a:r>
            <a:r>
              <a:rPr lang="uk-UA" sz="32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endParaRPr lang="ru-RU" sz="3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7422" y="2857496"/>
            <a:ext cx="6000792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Назвіть своє прізвище, </a:t>
            </a:r>
            <a:r>
              <a:rPr lang="uk-UA" sz="2400" b="1" dirty="0" err="1" smtClean="0"/>
              <a:t>ім</a:t>
            </a:r>
            <a:r>
              <a:rPr lang="en-US" sz="2400" b="1" dirty="0" smtClean="0"/>
              <a:t>’</a:t>
            </a:r>
            <a:r>
              <a:rPr lang="uk-UA" sz="2400" b="1" dirty="0" smtClean="0"/>
              <a:t>я та по батькові, а потім свої позитивні якості, що починаються з літер власних ініціалів</a:t>
            </a:r>
            <a:endParaRPr lang="ru-RU" sz="2400" b="1" dirty="0"/>
          </a:p>
        </p:txBody>
      </p:sp>
      <p:sp>
        <p:nvSpPr>
          <p:cNvPr id="7" name="Прямокутник 6"/>
          <p:cNvSpPr/>
          <p:nvPr/>
        </p:nvSpPr>
        <p:spPr>
          <a:xfrm>
            <a:off x="2786050" y="4810606"/>
            <a:ext cx="2643206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Романтична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  </a:t>
            </a:r>
            <a:r>
              <a:rPr lang="ru-RU" dirty="0" smtClean="0"/>
              <a:t>        </a:t>
            </a:r>
            <a:endParaRPr lang="ru-RU" dirty="0"/>
          </a:p>
        </p:txBody>
      </p:sp>
      <p:sp>
        <p:nvSpPr>
          <p:cNvPr id="8" name="Прямокутник 7"/>
          <p:cNvSpPr/>
          <p:nvPr/>
        </p:nvSpPr>
        <p:spPr>
          <a:xfrm>
            <a:off x="3500430" y="5214950"/>
            <a:ext cx="3714776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b="1" dirty="0" err="1" smtClean="0">
                <a:solidFill>
                  <a:schemeClr val="bg2">
                    <a:lumMod val="75000"/>
                  </a:schemeClr>
                </a:solidFill>
              </a:rPr>
              <a:t>Відповідальна</a:t>
            </a: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 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Прямокутник 8"/>
          <p:cNvSpPr/>
          <p:nvPr/>
        </p:nvSpPr>
        <p:spPr>
          <a:xfrm>
            <a:off x="5000628" y="5739300"/>
            <a:ext cx="3643338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chemeClr val="bg2">
                    <a:lumMod val="75000"/>
                  </a:schemeClr>
                </a:solidFill>
              </a:rPr>
              <a:t>Ініціативна</a:t>
            </a:r>
            <a:r>
              <a:rPr lang="ru-RU" sz="2800" b="1" dirty="0" smtClean="0"/>
              <a:t> </a:t>
            </a:r>
            <a:r>
              <a:rPr lang="ru-RU" dirty="0" smtClean="0"/>
              <a:t>     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002060"/>
                </a:solidFill>
              </a:rPr>
              <a:t>2.Правила роботи в </a:t>
            </a:r>
            <a:r>
              <a:rPr lang="uk-UA" b="1" dirty="0" err="1" smtClean="0">
                <a:solidFill>
                  <a:srgbClr val="002060"/>
                </a:solidFill>
              </a:rPr>
              <a:t>тренінговій</a:t>
            </a:r>
            <a:r>
              <a:rPr lang="uk-UA" b="1" dirty="0" smtClean="0">
                <a:solidFill>
                  <a:srgbClr val="002060"/>
                </a:solidFill>
              </a:rPr>
              <a:t> групі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uk-UA" b="1" dirty="0" smtClean="0">
                <a:solidFill>
                  <a:schemeClr val="bg1"/>
                </a:solidFill>
              </a:rPr>
              <a:t>Активність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uk-UA" b="1" dirty="0" smtClean="0">
                <a:solidFill>
                  <a:schemeClr val="bg1"/>
                </a:solidFill>
              </a:rPr>
              <a:t>Відкритість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uk-UA" b="1" dirty="0" err="1" smtClean="0">
                <a:solidFill>
                  <a:schemeClr val="bg1"/>
                </a:solidFill>
              </a:rPr>
              <a:t>Безоціночне</a:t>
            </a:r>
            <a:r>
              <a:rPr lang="uk-UA" b="1" dirty="0" smtClean="0">
                <a:solidFill>
                  <a:schemeClr val="bg1"/>
                </a:solidFill>
              </a:rPr>
              <a:t> ставлення до особистості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uk-UA" b="1" dirty="0" smtClean="0">
                <a:solidFill>
                  <a:schemeClr val="bg1"/>
                </a:solidFill>
              </a:rPr>
              <a:t>Тут і тепер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uk-UA" b="1" dirty="0" smtClean="0">
                <a:solidFill>
                  <a:schemeClr val="bg1"/>
                </a:solidFill>
              </a:rPr>
              <a:t>Добровільна участь у вправах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uk-UA" b="1" dirty="0" smtClean="0">
                <a:solidFill>
                  <a:schemeClr val="bg1"/>
                </a:solidFill>
              </a:rPr>
              <a:t> Один висловлюється, інші слухають.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7424766" cy="108266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u="dbl" dirty="0" smtClean="0"/>
              <a:t/>
            </a:r>
            <a:br>
              <a:rPr lang="uk-UA" b="1" u="dbl" dirty="0" smtClean="0"/>
            </a:br>
            <a:r>
              <a:rPr lang="uk-UA" b="1" u="dbl" dirty="0" smtClean="0"/>
              <a:t/>
            </a:r>
            <a:br>
              <a:rPr lang="uk-UA" b="1" u="dbl" dirty="0" smtClean="0"/>
            </a:br>
            <a:r>
              <a:rPr lang="uk-UA" b="1" u="dbl" dirty="0" smtClean="0"/>
              <a:t/>
            </a:r>
            <a:br>
              <a:rPr lang="uk-UA" b="1" u="dbl" dirty="0" smtClean="0"/>
            </a:br>
            <a:r>
              <a:rPr lang="uk-UA" b="1" u="dbl" dirty="0" smtClean="0"/>
              <a:t/>
            </a:r>
            <a:br>
              <a:rPr lang="uk-UA" b="1" u="dbl" dirty="0" smtClean="0"/>
            </a:br>
            <a:r>
              <a:rPr lang="uk-UA" b="1" u="dbl" dirty="0" smtClean="0"/>
              <a:t/>
            </a:r>
            <a:br>
              <a:rPr lang="uk-UA" b="1" u="dbl" dirty="0" smtClean="0"/>
            </a:br>
            <a:r>
              <a:rPr lang="uk-UA" b="1" u="dbl" dirty="0" smtClean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uk-UA" b="1" u="dbl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uk-UA" b="1" u="dbl" dirty="0" smtClean="0">
                <a:solidFill>
                  <a:schemeClr val="tx2">
                    <a:lumMod val="10000"/>
                  </a:schemeClr>
                </a:solidFill>
              </a:rPr>
              <a:t>  </a:t>
            </a:r>
            <a:br>
              <a:rPr lang="uk-UA" b="1" u="dbl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uk-UA" sz="3600" b="1" u="dbl" dirty="0" smtClean="0">
                <a:solidFill>
                  <a:schemeClr val="tx2">
                    <a:lumMod val="10000"/>
                  </a:schemeClr>
                </a:solidFill>
              </a:rPr>
              <a:t>Тема </a:t>
            </a:r>
            <a:r>
              <a:rPr lang="uk-UA" sz="3600" b="1" dirty="0" smtClean="0">
                <a:solidFill>
                  <a:schemeClr val="tx2">
                    <a:lumMod val="10000"/>
                  </a:schemeClr>
                </a:solidFill>
              </a:rPr>
              <a:t>: </a:t>
            </a:r>
            <a:r>
              <a:rPr lang="uk-UA" sz="3600" b="1" dirty="0" smtClean="0">
                <a:solidFill>
                  <a:srgbClr val="00B050"/>
                </a:solidFill>
              </a:rPr>
              <a:t>Секрет педагогічного становлення молодих учителів</a:t>
            </a:r>
            <a:r>
              <a:rPr lang="uk-UA" sz="2700" b="1" dirty="0" smtClean="0">
                <a:solidFill>
                  <a:srgbClr val="00B050"/>
                </a:solidFill>
              </a:rPr>
              <a:t/>
            </a:r>
            <a:br>
              <a:rPr lang="uk-UA" sz="2700" b="1" dirty="0" smtClean="0">
                <a:solidFill>
                  <a:srgbClr val="00B050"/>
                </a:solidFill>
              </a:rPr>
            </a:br>
            <a:r>
              <a:rPr lang="uk-UA" sz="2700" b="1" dirty="0" smtClean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uk-UA" sz="27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uk-UA" sz="3100" b="1" dirty="0" smtClean="0">
                <a:solidFill>
                  <a:schemeClr val="tx2">
                    <a:lumMod val="10000"/>
                  </a:schemeClr>
                </a:solidFill>
              </a:rPr>
              <a:t>Мета</a:t>
            </a:r>
            <a:r>
              <a:rPr lang="uk-UA" sz="3100" b="1" dirty="0" smtClean="0">
                <a:solidFill>
                  <a:schemeClr val="bg1"/>
                </a:solidFill>
              </a:rPr>
              <a:t>: зорієнтувати учасників  на психологічну підтримку молодих спеціалістів на етапі адаптації до умов професійної діяльності; віднайти найефективніший стиль керівництва в практиці управлінської діяльності; відпрацьовувати навички співпраці; підвищувати свій професійний рівень, знаходити вихід із будь-якої ситуації. </a:t>
            </a:r>
            <a:r>
              <a:rPr lang="ru-RU" sz="31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/>
            </a:r>
            <a:br>
              <a:rPr lang="ru-RU" sz="31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uk-UA" sz="31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/>
            </a:r>
            <a:br>
              <a:rPr lang="uk-UA" sz="31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uk-UA" sz="31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endParaRPr lang="ru-RU" sz="31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u="dbl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uk-UA" b="1" u="dbl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uk-UA" b="1" u="dbl" dirty="0" smtClean="0">
                <a:solidFill>
                  <a:schemeClr val="bg2">
                    <a:lumMod val="50000"/>
                  </a:schemeClr>
                </a:solidFill>
              </a:rPr>
              <a:t>4. </a:t>
            </a:r>
            <a:r>
              <a:rPr lang="uk-UA" b="1" u="dbl" dirty="0" smtClean="0">
                <a:solidFill>
                  <a:srgbClr val="002060"/>
                </a:solidFill>
              </a:rPr>
              <a:t>Вправа «Мій перший тиждень</a:t>
            </a:r>
            <a:r>
              <a:rPr lang="uk-UA" b="1" u="dbl" dirty="0" smtClean="0">
                <a:solidFill>
                  <a:srgbClr val="002060"/>
                </a:solidFill>
              </a:rPr>
              <a:t>»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Як  </a:t>
            </a:r>
            <a:r>
              <a:rPr lang="ru-RU" b="1" dirty="0" smtClean="0">
                <a:solidFill>
                  <a:schemeClr val="bg1"/>
                </a:solidFill>
              </a:rPr>
              <a:t>вас</a:t>
            </a:r>
            <a:r>
              <a:rPr lang="uk-UA" b="1" dirty="0" smtClean="0">
                <a:solidFill>
                  <a:schemeClr val="bg1"/>
                </a:solidFill>
              </a:rPr>
              <a:t> зустріли, чого навчили?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uk-UA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Що</a:t>
            </a:r>
            <a:r>
              <a:rPr lang="ru-RU" b="1" dirty="0" smtClean="0">
                <a:solidFill>
                  <a:schemeClr val="bg1"/>
                </a:solidFill>
              </a:rPr>
              <a:t> вам   </a:t>
            </a:r>
            <a:r>
              <a:rPr lang="uk-UA" b="1" dirty="0" smtClean="0">
                <a:solidFill>
                  <a:schemeClr val="bg1"/>
                </a:solidFill>
              </a:rPr>
              <a:t>п</a:t>
            </a:r>
            <a:r>
              <a:rPr lang="ru-RU" b="1" dirty="0" err="1" smtClean="0">
                <a:solidFill>
                  <a:schemeClr val="bg1"/>
                </a:solidFill>
              </a:rPr>
              <a:t>одобалось</a:t>
            </a:r>
            <a:r>
              <a:rPr lang="uk-UA" b="1" dirty="0" smtClean="0">
                <a:solidFill>
                  <a:schemeClr val="bg1"/>
                </a:solidFill>
              </a:rPr>
              <a:t>?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b="1" dirty="0" err="1" smtClean="0">
                <a:solidFill>
                  <a:schemeClr val="bg1"/>
                </a:solidFill>
              </a:rPr>
              <a:t>Що</a:t>
            </a:r>
            <a:r>
              <a:rPr lang="ru-RU" b="1" dirty="0" smtClean="0">
                <a:solidFill>
                  <a:schemeClr val="bg1"/>
                </a:solidFill>
              </a:rPr>
              <a:t> вас  </a:t>
            </a:r>
            <a:r>
              <a:rPr lang="uk-UA" b="1" dirty="0" smtClean="0">
                <a:solidFill>
                  <a:schemeClr val="bg1"/>
                </a:solidFill>
              </a:rPr>
              <a:t>з</a:t>
            </a:r>
            <a:r>
              <a:rPr lang="ru-RU" b="1" dirty="0" err="1" smtClean="0">
                <a:solidFill>
                  <a:schemeClr val="bg1"/>
                </a:solidFill>
              </a:rPr>
              <a:t>асмучувало</a:t>
            </a:r>
            <a:r>
              <a:rPr lang="uk-UA" b="1" dirty="0" smtClean="0">
                <a:solidFill>
                  <a:schemeClr val="bg1"/>
                </a:solidFill>
              </a:rPr>
              <a:t>?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uk-UA" b="1" dirty="0" smtClean="0">
                <a:solidFill>
                  <a:schemeClr val="bg1"/>
                </a:solidFill>
              </a:rPr>
              <a:t>Хто допоміг?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4.</a:t>
            </a:r>
            <a:r>
              <a:rPr lang="ru-RU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Тест « </a:t>
            </a:r>
            <a:r>
              <a:rPr lang="ru-RU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Чи</a:t>
            </a:r>
            <a:r>
              <a:rPr lang="ru-RU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оптиміст</a:t>
            </a:r>
            <a:r>
              <a:rPr lang="ru-RU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Ви</a:t>
            </a:r>
            <a:r>
              <a:rPr lang="ru-RU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?»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7467600" cy="5429288"/>
          </a:xfrm>
        </p:spPr>
        <p:txBody>
          <a:bodyPr>
            <a:normAutofit fontScale="70000" lnSpcReduction="20000"/>
          </a:bodyPr>
          <a:lstStyle/>
          <a:p>
            <a:pPr fontAlgn="base"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1. </a:t>
            </a:r>
            <a:r>
              <a:rPr lang="ru-RU" b="1" dirty="0" smtClean="0">
                <a:solidFill>
                  <a:schemeClr val="bg1"/>
                </a:solidFill>
              </a:rPr>
              <a:t>День </a:t>
            </a:r>
            <a:r>
              <a:rPr lang="ru-RU" b="1" dirty="0" err="1" smtClean="0">
                <a:solidFill>
                  <a:schemeClr val="bg1"/>
                </a:solidFill>
              </a:rPr>
              <a:t>з</a:t>
            </a:r>
            <a:r>
              <a:rPr lang="ru-RU" b="1" dirty="0" smtClean="0">
                <a:solidFill>
                  <a:schemeClr val="bg1"/>
                </a:solidFill>
              </a:rPr>
              <a:t> ранку не </a:t>
            </a:r>
            <a:r>
              <a:rPr lang="ru-RU" b="1" dirty="0" err="1" smtClean="0">
                <a:solidFill>
                  <a:schemeClr val="bg1"/>
                </a:solidFill>
              </a:rPr>
              <a:t>склався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Ви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</a:p>
          <a:p>
            <a:pPr lvl="0" fontAlgn="base"/>
            <a:r>
              <a:rPr lang="ru-RU" dirty="0" smtClean="0">
                <a:solidFill>
                  <a:schemeClr val="bg1"/>
                </a:solidFill>
              </a:rPr>
              <a:t>А)</a:t>
            </a:r>
            <a:r>
              <a:rPr lang="ru-RU" dirty="0" err="1" smtClean="0">
                <a:solidFill>
                  <a:schemeClr val="bg1"/>
                </a:solidFill>
              </a:rPr>
              <a:t>Відмічаю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це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але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нічого</a:t>
            </a:r>
            <a:r>
              <a:rPr lang="ru-RU" dirty="0" smtClean="0">
                <a:solidFill>
                  <a:schemeClr val="bg1"/>
                </a:solidFill>
              </a:rPr>
              <a:t> не </a:t>
            </a:r>
            <a:r>
              <a:rPr lang="ru-RU" dirty="0" err="1" smtClean="0">
                <a:solidFill>
                  <a:schemeClr val="bg1"/>
                </a:solidFill>
              </a:rPr>
              <a:t>міняю</a:t>
            </a:r>
            <a:r>
              <a:rPr lang="ru-RU" dirty="0" smtClean="0">
                <a:solidFill>
                  <a:schemeClr val="bg1"/>
                </a:solidFill>
              </a:rPr>
              <a:t> – 1б</a:t>
            </a:r>
          </a:p>
          <a:p>
            <a:pPr lvl="0" fontAlgn="base"/>
            <a:r>
              <a:rPr lang="ru-RU" dirty="0" smtClean="0">
                <a:solidFill>
                  <a:schemeClr val="bg1"/>
                </a:solidFill>
              </a:rPr>
              <a:t>Б)По </a:t>
            </a:r>
            <a:r>
              <a:rPr lang="ru-RU" dirty="0" err="1" smtClean="0">
                <a:solidFill>
                  <a:schemeClr val="bg1"/>
                </a:solidFill>
              </a:rPr>
              <a:t>можливості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змінюю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плани</a:t>
            </a:r>
            <a:r>
              <a:rPr lang="ru-RU" dirty="0" smtClean="0">
                <a:solidFill>
                  <a:schemeClr val="bg1"/>
                </a:solidFill>
              </a:rPr>
              <a:t> – 3б</a:t>
            </a:r>
          </a:p>
          <a:p>
            <a:pPr lvl="0" fontAlgn="base"/>
            <a:r>
              <a:rPr lang="ru-RU" dirty="0" smtClean="0">
                <a:solidFill>
                  <a:schemeClr val="bg1"/>
                </a:solidFill>
              </a:rPr>
              <a:t>В)</a:t>
            </a:r>
            <a:r>
              <a:rPr lang="ru-RU" dirty="0" err="1" smtClean="0">
                <a:solidFill>
                  <a:schemeClr val="bg1"/>
                </a:solidFill>
              </a:rPr>
              <a:t>Зазвичай</a:t>
            </a:r>
            <a:r>
              <a:rPr lang="ru-RU" dirty="0" smtClean="0">
                <a:solidFill>
                  <a:schemeClr val="bg1"/>
                </a:solidFill>
              </a:rPr>
              <a:t> не </a:t>
            </a:r>
            <a:r>
              <a:rPr lang="ru-RU" dirty="0" err="1" smtClean="0">
                <a:solidFill>
                  <a:schemeClr val="bg1"/>
                </a:solidFill>
              </a:rPr>
              <a:t>замислююсь</a:t>
            </a:r>
            <a:r>
              <a:rPr lang="ru-RU" dirty="0" smtClean="0">
                <a:solidFill>
                  <a:schemeClr val="bg1"/>
                </a:solidFill>
              </a:rPr>
              <a:t> над </a:t>
            </a:r>
            <a:r>
              <a:rPr lang="ru-RU" dirty="0" err="1" smtClean="0">
                <a:solidFill>
                  <a:schemeClr val="bg1"/>
                </a:solidFill>
              </a:rPr>
              <a:t>цим</a:t>
            </a:r>
            <a:r>
              <a:rPr lang="ru-RU" dirty="0" smtClean="0">
                <a:solidFill>
                  <a:schemeClr val="bg1"/>
                </a:solidFill>
              </a:rPr>
              <a:t> – 2б</a:t>
            </a:r>
          </a:p>
          <a:p>
            <a:pPr fontAlgn="base">
              <a:buNone/>
            </a:pPr>
            <a:r>
              <a:rPr lang="ru-RU" b="1" dirty="0" smtClean="0">
                <a:solidFill>
                  <a:schemeClr val="bg1"/>
                </a:solidFill>
              </a:rPr>
              <a:t>2. </a:t>
            </a:r>
            <a:r>
              <a:rPr lang="ru-RU" b="1" dirty="0" err="1" smtClean="0">
                <a:solidFill>
                  <a:schemeClr val="bg1"/>
                </a:solidFill>
              </a:rPr>
              <a:t>Ваші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ранкові</a:t>
            </a:r>
            <a:r>
              <a:rPr lang="ru-RU" b="1" dirty="0" smtClean="0">
                <a:solidFill>
                  <a:schemeClr val="bg1"/>
                </a:solidFill>
              </a:rPr>
              <a:t> думки про роботу:</a:t>
            </a:r>
          </a:p>
          <a:p>
            <a:pPr lvl="0" fontAlgn="base"/>
            <a:r>
              <a:rPr lang="ru-RU" dirty="0" smtClean="0">
                <a:solidFill>
                  <a:schemeClr val="bg1"/>
                </a:solidFill>
              </a:rPr>
              <a:t>А)</a:t>
            </a:r>
            <a:r>
              <a:rPr lang="ru-RU" dirty="0" err="1" smtClean="0">
                <a:solidFill>
                  <a:schemeClr val="bg1"/>
                </a:solidFill>
              </a:rPr>
              <a:t>Позитивні</a:t>
            </a:r>
            <a:r>
              <a:rPr lang="ru-RU" dirty="0" smtClean="0">
                <a:solidFill>
                  <a:schemeClr val="bg1"/>
                </a:solidFill>
              </a:rPr>
              <a:t> – 2б</a:t>
            </a:r>
          </a:p>
          <a:p>
            <a:pPr lvl="0" fontAlgn="base"/>
            <a:r>
              <a:rPr lang="ru-RU" dirty="0" smtClean="0">
                <a:solidFill>
                  <a:schemeClr val="bg1"/>
                </a:solidFill>
              </a:rPr>
              <a:t>Б)</a:t>
            </a:r>
            <a:r>
              <a:rPr lang="ru-RU" dirty="0" err="1" smtClean="0">
                <a:solidFill>
                  <a:schemeClr val="bg1"/>
                </a:solidFill>
              </a:rPr>
              <a:t>Швидше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негативні</a:t>
            </a:r>
            <a:r>
              <a:rPr lang="ru-RU" dirty="0" smtClean="0">
                <a:solidFill>
                  <a:schemeClr val="bg1"/>
                </a:solidFill>
              </a:rPr>
              <a:t> – 1б</a:t>
            </a:r>
          </a:p>
          <a:p>
            <a:pPr lvl="0" fontAlgn="base"/>
            <a:r>
              <a:rPr lang="ru-RU" dirty="0" smtClean="0">
                <a:solidFill>
                  <a:schemeClr val="bg1"/>
                </a:solidFill>
              </a:rPr>
              <a:t>В)</a:t>
            </a:r>
            <a:r>
              <a:rPr lang="ru-RU" dirty="0" err="1" smtClean="0">
                <a:solidFill>
                  <a:schemeClr val="bg1"/>
                </a:solidFill>
              </a:rPr>
              <a:t>Ранком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ніяких</a:t>
            </a:r>
            <a:r>
              <a:rPr lang="ru-RU" dirty="0" smtClean="0">
                <a:solidFill>
                  <a:schemeClr val="bg1"/>
                </a:solidFill>
              </a:rPr>
              <a:t> думок про роботу – 3б</a:t>
            </a:r>
          </a:p>
          <a:p>
            <a:pPr fontAlgn="base">
              <a:buNone/>
            </a:pPr>
            <a:r>
              <a:rPr lang="ru-RU" b="1" dirty="0" smtClean="0">
                <a:solidFill>
                  <a:schemeClr val="bg1"/>
                </a:solidFill>
              </a:rPr>
              <a:t>3. У </a:t>
            </a:r>
            <a:r>
              <a:rPr lang="ru-RU" b="1" dirty="0" err="1" smtClean="0">
                <a:solidFill>
                  <a:schemeClr val="bg1"/>
                </a:solidFill>
              </a:rPr>
              <a:t>пресі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Ви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у</a:t>
            </a:r>
            <a:r>
              <a:rPr lang="ru-RU" b="1" dirty="0" smtClean="0">
                <a:solidFill>
                  <a:schemeClr val="bg1"/>
                </a:solidFill>
              </a:rPr>
              <a:t> першу </a:t>
            </a:r>
            <a:r>
              <a:rPr lang="ru-RU" b="1" dirty="0" err="1" smtClean="0">
                <a:solidFill>
                  <a:schemeClr val="bg1"/>
                </a:solidFill>
              </a:rPr>
              <a:t>чергу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читаєте</a:t>
            </a:r>
            <a:r>
              <a:rPr lang="ru-RU" b="1" dirty="0" smtClean="0">
                <a:solidFill>
                  <a:schemeClr val="bg1"/>
                </a:solidFill>
              </a:rPr>
              <a:t> про:</a:t>
            </a:r>
          </a:p>
          <a:p>
            <a:pPr lvl="0" fontAlgn="base"/>
            <a:r>
              <a:rPr lang="ru-RU" dirty="0" smtClean="0">
                <a:solidFill>
                  <a:schemeClr val="bg1"/>
                </a:solidFill>
              </a:rPr>
              <a:t>А)</a:t>
            </a:r>
            <a:r>
              <a:rPr lang="ru-RU" dirty="0" err="1" smtClean="0">
                <a:solidFill>
                  <a:schemeClr val="bg1"/>
                </a:solidFill>
              </a:rPr>
              <a:t>Культурні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події</a:t>
            </a:r>
            <a:r>
              <a:rPr lang="ru-RU" dirty="0" smtClean="0">
                <a:solidFill>
                  <a:schemeClr val="bg1"/>
                </a:solidFill>
              </a:rPr>
              <a:t> – 3б</a:t>
            </a:r>
          </a:p>
          <a:p>
            <a:pPr lvl="0" fontAlgn="base"/>
            <a:r>
              <a:rPr lang="ru-RU" dirty="0" smtClean="0">
                <a:solidFill>
                  <a:schemeClr val="bg1"/>
                </a:solidFill>
              </a:rPr>
              <a:t>Б)</a:t>
            </a:r>
            <a:r>
              <a:rPr lang="ru-RU" dirty="0" err="1" smtClean="0">
                <a:solidFill>
                  <a:schemeClr val="bg1"/>
                </a:solidFill>
              </a:rPr>
              <a:t>Трагічні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події</a:t>
            </a:r>
            <a:r>
              <a:rPr lang="ru-RU" dirty="0" smtClean="0">
                <a:solidFill>
                  <a:schemeClr val="bg1"/>
                </a:solidFill>
              </a:rPr>
              <a:t> – 1б</a:t>
            </a:r>
          </a:p>
          <a:p>
            <a:pPr lvl="0" fontAlgn="base"/>
            <a:r>
              <a:rPr lang="ru-RU" dirty="0" smtClean="0">
                <a:solidFill>
                  <a:schemeClr val="bg1"/>
                </a:solidFill>
              </a:rPr>
              <a:t>В)</a:t>
            </a:r>
            <a:r>
              <a:rPr lang="ru-RU" dirty="0" err="1" smtClean="0">
                <a:solidFill>
                  <a:schemeClr val="bg1"/>
                </a:solidFill>
              </a:rPr>
              <a:t>Політичні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ділові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новини</a:t>
            </a:r>
            <a:r>
              <a:rPr lang="ru-RU" dirty="0" smtClean="0">
                <a:solidFill>
                  <a:schemeClr val="bg1"/>
                </a:solidFill>
              </a:rPr>
              <a:t> – 2б</a:t>
            </a:r>
          </a:p>
          <a:p>
            <a:pPr fontAlgn="base">
              <a:buNone/>
            </a:pPr>
            <a:r>
              <a:rPr lang="ru-RU" b="1" dirty="0" smtClean="0">
                <a:solidFill>
                  <a:schemeClr val="bg1"/>
                </a:solidFill>
              </a:rPr>
              <a:t>4. </a:t>
            </a:r>
            <a:r>
              <a:rPr lang="uk-UA" b="1" dirty="0" smtClean="0">
                <a:solidFill>
                  <a:schemeClr val="bg1"/>
                </a:solidFill>
              </a:rPr>
              <a:t>Незабаром у вас</a:t>
            </a:r>
            <a:r>
              <a:rPr lang="ru-RU" b="1" dirty="0" smtClean="0">
                <a:solidFill>
                  <a:schemeClr val="bg1"/>
                </a:solidFill>
              </a:rPr>
              <a:t> день </a:t>
            </a:r>
            <a:r>
              <a:rPr lang="ru-RU" b="1" dirty="0" err="1" smtClean="0">
                <a:solidFill>
                  <a:schemeClr val="bg1"/>
                </a:solidFill>
              </a:rPr>
              <a:t>народження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він</a:t>
            </a:r>
            <a:r>
              <a:rPr lang="ru-RU" b="1" dirty="0" smtClean="0">
                <a:solidFill>
                  <a:schemeClr val="bg1"/>
                </a:solidFill>
              </a:rPr>
              <a:t> наводить Вас на думки:</a:t>
            </a:r>
          </a:p>
          <a:p>
            <a:pPr lvl="0" fontAlgn="base"/>
            <a:r>
              <a:rPr lang="ru-RU" dirty="0" smtClean="0">
                <a:solidFill>
                  <a:schemeClr val="bg1"/>
                </a:solidFill>
              </a:rPr>
              <a:t>А)Про </a:t>
            </a:r>
            <a:r>
              <a:rPr lang="ru-RU" dirty="0" err="1" smtClean="0">
                <a:solidFill>
                  <a:schemeClr val="bg1"/>
                </a:solidFill>
              </a:rPr>
              <a:t>незворотність</a:t>
            </a:r>
            <a:r>
              <a:rPr lang="ru-RU" dirty="0" smtClean="0">
                <a:solidFill>
                  <a:schemeClr val="bg1"/>
                </a:solidFill>
              </a:rPr>
              <a:t> часу – 1б</a:t>
            </a:r>
          </a:p>
          <a:p>
            <a:pPr lvl="0" fontAlgn="base"/>
            <a:r>
              <a:rPr lang="ru-RU" dirty="0" smtClean="0">
                <a:solidFill>
                  <a:schemeClr val="bg1"/>
                </a:solidFill>
              </a:rPr>
              <a:t>Б)Про веселий </a:t>
            </a:r>
            <a:r>
              <a:rPr lang="ru-RU" dirty="0" err="1" smtClean="0">
                <a:solidFill>
                  <a:schemeClr val="bg1"/>
                </a:solidFill>
              </a:rPr>
              <a:t>вечір</a:t>
            </a:r>
            <a:r>
              <a:rPr lang="ru-RU" dirty="0" smtClean="0">
                <a:solidFill>
                  <a:schemeClr val="bg1"/>
                </a:solidFill>
              </a:rPr>
              <a:t> – 3б</a:t>
            </a:r>
          </a:p>
          <a:p>
            <a:pPr lvl="0" fontAlgn="base"/>
            <a:r>
              <a:rPr lang="ru-RU" dirty="0" smtClean="0">
                <a:solidFill>
                  <a:schemeClr val="bg1"/>
                </a:solidFill>
              </a:rPr>
              <a:t>В)Про </a:t>
            </a:r>
            <a:r>
              <a:rPr lang="ru-RU" dirty="0" err="1" smtClean="0">
                <a:solidFill>
                  <a:schemeClr val="bg1"/>
                </a:solidFill>
              </a:rPr>
              <a:t>турботи</a:t>
            </a:r>
            <a:r>
              <a:rPr lang="ru-RU" dirty="0" smtClean="0">
                <a:solidFill>
                  <a:schemeClr val="bg1"/>
                </a:solidFill>
              </a:rPr>
              <a:t> – 2б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7758138" cy="7143776"/>
          </a:xfrm>
        </p:spPr>
        <p:txBody>
          <a:bodyPr>
            <a:normAutofit fontScale="77500" lnSpcReduction="20000"/>
          </a:bodyPr>
          <a:lstStyle/>
          <a:p>
            <a:pPr fontAlgn="base"/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fontAlgn="base"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5. У Вас на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вибір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декілька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фільмів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Ви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подивитесь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  <a:p>
            <a:pPr lvl="0" fontAlgn="base"/>
            <a:r>
              <a:rPr lang="ru-RU" dirty="0" smtClean="0">
                <a:solidFill>
                  <a:schemeClr val="bg1"/>
                </a:solidFill>
              </a:rPr>
              <a:t>А)</a:t>
            </a:r>
            <a:r>
              <a:rPr lang="ru-RU" dirty="0" err="1" smtClean="0">
                <a:solidFill>
                  <a:schemeClr val="bg1"/>
                </a:solidFill>
              </a:rPr>
              <a:t>Легку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комедію</a:t>
            </a:r>
            <a:r>
              <a:rPr lang="ru-RU" dirty="0" smtClean="0">
                <a:solidFill>
                  <a:schemeClr val="bg1"/>
                </a:solidFill>
              </a:rPr>
              <a:t> – 3б</a:t>
            </a:r>
          </a:p>
          <a:p>
            <a:pPr lvl="0" fontAlgn="base"/>
            <a:r>
              <a:rPr lang="ru-RU" dirty="0" smtClean="0">
                <a:solidFill>
                  <a:schemeClr val="bg1"/>
                </a:solidFill>
              </a:rPr>
              <a:t>Б)</a:t>
            </a:r>
            <a:r>
              <a:rPr lang="ru-RU" dirty="0" err="1" smtClean="0">
                <a:solidFill>
                  <a:schemeClr val="bg1"/>
                </a:solidFill>
              </a:rPr>
              <a:t>Фільм</a:t>
            </a:r>
            <a:r>
              <a:rPr lang="ru-RU" dirty="0" smtClean="0">
                <a:solidFill>
                  <a:schemeClr val="bg1"/>
                </a:solidFill>
              </a:rPr>
              <a:t>  </a:t>
            </a:r>
            <a:r>
              <a:rPr lang="ru-RU" dirty="0" err="1" smtClean="0">
                <a:solidFill>
                  <a:schemeClr val="bg1"/>
                </a:solidFill>
              </a:rPr>
              <a:t>відомого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режисера</a:t>
            </a:r>
            <a:r>
              <a:rPr lang="ru-RU" dirty="0" smtClean="0">
                <a:solidFill>
                  <a:schemeClr val="bg1"/>
                </a:solidFill>
              </a:rPr>
              <a:t> – 2б</a:t>
            </a:r>
          </a:p>
          <a:p>
            <a:pPr lvl="0" fontAlgn="base"/>
            <a:r>
              <a:rPr lang="ru-RU" dirty="0" smtClean="0">
                <a:solidFill>
                  <a:schemeClr val="bg1"/>
                </a:solidFill>
              </a:rPr>
              <a:t>В)</a:t>
            </a:r>
            <a:r>
              <a:rPr lang="ru-RU" dirty="0" err="1" smtClean="0">
                <a:solidFill>
                  <a:schemeClr val="bg1"/>
                </a:solidFill>
              </a:rPr>
              <a:t>Фільм</a:t>
            </a:r>
            <a:r>
              <a:rPr lang="ru-RU" dirty="0" smtClean="0">
                <a:solidFill>
                  <a:schemeClr val="bg1"/>
                </a:solidFill>
              </a:rPr>
              <a:t>, про </a:t>
            </a:r>
            <a:r>
              <a:rPr lang="ru-RU" dirty="0" err="1" smtClean="0">
                <a:solidFill>
                  <a:schemeClr val="bg1"/>
                </a:solidFill>
              </a:rPr>
              <a:t>який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чули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схвальні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відгуки</a:t>
            </a:r>
            <a:r>
              <a:rPr lang="ru-RU" dirty="0" smtClean="0">
                <a:solidFill>
                  <a:schemeClr val="bg1"/>
                </a:solidFill>
              </a:rPr>
              <a:t> – 1б</a:t>
            </a:r>
          </a:p>
          <a:p>
            <a:pPr fontAlgn="base">
              <a:buNone/>
            </a:pPr>
            <a:r>
              <a:rPr lang="ru-RU" b="1" dirty="0" smtClean="0">
                <a:solidFill>
                  <a:schemeClr val="bg1"/>
                </a:solidFill>
              </a:rPr>
              <a:t>6. </a:t>
            </a:r>
            <a:r>
              <a:rPr lang="ru-RU" b="1" dirty="0" err="1" smtClean="0">
                <a:solidFill>
                  <a:schemeClr val="bg1"/>
                </a:solidFill>
              </a:rPr>
              <a:t>Відчуваєте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Ви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задоволення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дивлячись</a:t>
            </a:r>
            <a:r>
              <a:rPr lang="ru-RU" b="1" dirty="0" smtClean="0">
                <a:solidFill>
                  <a:schemeClr val="bg1"/>
                </a:solidFill>
              </a:rPr>
              <a:t> на себе у </a:t>
            </a:r>
            <a:r>
              <a:rPr lang="ru-RU" b="1" dirty="0" err="1" smtClean="0">
                <a:solidFill>
                  <a:schemeClr val="bg1"/>
                </a:solidFill>
              </a:rPr>
              <a:t>дзеркало</a:t>
            </a:r>
            <a:r>
              <a:rPr lang="ru-RU" b="1" dirty="0" smtClean="0">
                <a:solidFill>
                  <a:schemeClr val="bg1"/>
                </a:solidFill>
              </a:rPr>
              <a:t>?</a:t>
            </a:r>
          </a:p>
          <a:p>
            <a:pPr lvl="0" fontAlgn="base"/>
            <a:r>
              <a:rPr lang="ru-RU" dirty="0" smtClean="0">
                <a:solidFill>
                  <a:schemeClr val="bg1"/>
                </a:solidFill>
              </a:rPr>
              <a:t>А)</a:t>
            </a:r>
            <a:r>
              <a:rPr lang="ru-RU" dirty="0" err="1" smtClean="0">
                <a:solidFill>
                  <a:schemeClr val="bg1"/>
                </a:solidFill>
              </a:rPr>
              <a:t>Рідко</a:t>
            </a:r>
            <a:r>
              <a:rPr lang="ru-RU" dirty="0" smtClean="0">
                <a:solidFill>
                  <a:schemeClr val="bg1"/>
                </a:solidFill>
              </a:rPr>
              <a:t> – 1б</a:t>
            </a:r>
          </a:p>
          <a:p>
            <a:pPr lvl="0" fontAlgn="base"/>
            <a:r>
              <a:rPr lang="ru-RU" dirty="0" smtClean="0">
                <a:solidFill>
                  <a:schemeClr val="bg1"/>
                </a:solidFill>
              </a:rPr>
              <a:t>Б)А як же, треба </a:t>
            </a:r>
            <a:r>
              <a:rPr lang="ru-RU" dirty="0" err="1" smtClean="0">
                <a:solidFill>
                  <a:schemeClr val="bg1"/>
                </a:solidFill>
              </a:rPr>
              <a:t>радіти</a:t>
            </a:r>
            <a:r>
              <a:rPr lang="ru-RU" dirty="0" smtClean="0">
                <a:solidFill>
                  <a:schemeClr val="bg1"/>
                </a:solidFill>
              </a:rPr>
              <a:t> тому,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є</a:t>
            </a:r>
            <a:r>
              <a:rPr lang="ru-RU" dirty="0" smtClean="0">
                <a:solidFill>
                  <a:schemeClr val="bg1"/>
                </a:solidFill>
              </a:rPr>
              <a:t> – 3б</a:t>
            </a:r>
          </a:p>
          <a:p>
            <a:pPr lvl="0" fontAlgn="base"/>
            <a:r>
              <a:rPr lang="ru-RU" dirty="0" smtClean="0">
                <a:solidFill>
                  <a:schemeClr val="bg1"/>
                </a:solidFill>
              </a:rPr>
              <a:t>В)Перед </a:t>
            </a:r>
            <a:r>
              <a:rPr lang="ru-RU" dirty="0" err="1" smtClean="0">
                <a:solidFill>
                  <a:schemeClr val="bg1"/>
                </a:solidFill>
              </a:rPr>
              <a:t>виходом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дому – так – 2б</a:t>
            </a:r>
          </a:p>
          <a:p>
            <a:pPr fontAlgn="base">
              <a:buNone/>
            </a:pPr>
            <a:r>
              <a:rPr lang="ru-RU" b="1" dirty="0" smtClean="0">
                <a:solidFill>
                  <a:schemeClr val="bg1"/>
                </a:solidFill>
              </a:rPr>
              <a:t>7. Як </a:t>
            </a:r>
            <a:r>
              <a:rPr lang="ru-RU" b="1" dirty="0" err="1" smtClean="0">
                <a:solidFill>
                  <a:schemeClr val="bg1"/>
                </a:solidFill>
              </a:rPr>
              <a:t>Ви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реагуєте</a:t>
            </a:r>
            <a:r>
              <a:rPr lang="ru-RU" b="1" dirty="0" smtClean="0">
                <a:solidFill>
                  <a:schemeClr val="bg1"/>
                </a:solidFill>
              </a:rPr>
              <a:t> на </a:t>
            </a:r>
            <a:r>
              <a:rPr lang="ru-RU" b="1" dirty="0" err="1" smtClean="0">
                <a:solidFill>
                  <a:schemeClr val="bg1"/>
                </a:solidFill>
              </a:rPr>
              <a:t>недобру</a:t>
            </a:r>
            <a:r>
              <a:rPr lang="ru-RU" b="1" dirty="0" smtClean="0">
                <a:solidFill>
                  <a:schemeClr val="bg1"/>
                </a:solidFill>
              </a:rPr>
              <a:t> новину, яка не </a:t>
            </a:r>
            <a:r>
              <a:rPr lang="uk-UA" b="1" dirty="0" smtClean="0">
                <a:solidFill>
                  <a:schemeClr val="bg1"/>
                </a:solidFill>
              </a:rPr>
              <a:t>стосу</a:t>
            </a:r>
            <a:r>
              <a:rPr lang="ru-RU" b="1" dirty="0" err="1" smtClean="0">
                <a:solidFill>
                  <a:schemeClr val="bg1"/>
                </a:solidFill>
              </a:rPr>
              <a:t>ється</a:t>
            </a:r>
            <a:r>
              <a:rPr lang="ru-RU" b="1" dirty="0" smtClean="0">
                <a:solidFill>
                  <a:schemeClr val="bg1"/>
                </a:solidFill>
              </a:rPr>
              <a:t> Вас </a:t>
            </a:r>
            <a:r>
              <a:rPr lang="ru-RU" b="1" dirty="0" err="1" smtClean="0">
                <a:solidFill>
                  <a:schemeClr val="bg1"/>
                </a:solidFill>
              </a:rPr>
              <a:t>особисто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</a:p>
          <a:p>
            <a:pPr lvl="0" fontAlgn="base"/>
            <a:r>
              <a:rPr lang="ru-RU" dirty="0" smtClean="0">
                <a:solidFill>
                  <a:schemeClr val="bg1"/>
                </a:solidFill>
              </a:rPr>
              <a:t>А)Думаю, як про </a:t>
            </a:r>
            <a:r>
              <a:rPr lang="ru-RU" dirty="0" err="1" smtClean="0">
                <a:solidFill>
                  <a:schemeClr val="bg1"/>
                </a:solidFill>
              </a:rPr>
              <a:t>інформацію</a:t>
            </a:r>
            <a:r>
              <a:rPr lang="ru-RU" dirty="0" smtClean="0">
                <a:solidFill>
                  <a:schemeClr val="bg1"/>
                </a:solidFill>
              </a:rPr>
              <a:t> – 2б</a:t>
            </a:r>
          </a:p>
          <a:p>
            <a:pPr lvl="0" fontAlgn="base"/>
            <a:r>
              <a:rPr lang="ru-RU" dirty="0" smtClean="0">
                <a:solidFill>
                  <a:schemeClr val="bg1"/>
                </a:solidFill>
              </a:rPr>
              <a:t>Б)Мене </a:t>
            </a:r>
            <a:r>
              <a:rPr lang="ru-RU" dirty="0" err="1" smtClean="0">
                <a:solidFill>
                  <a:schemeClr val="bg1"/>
                </a:solidFill>
              </a:rPr>
              <a:t>це</a:t>
            </a:r>
            <a:r>
              <a:rPr lang="ru-RU" dirty="0" smtClean="0">
                <a:solidFill>
                  <a:schemeClr val="bg1"/>
                </a:solidFill>
              </a:rPr>
              <a:t> не </a:t>
            </a:r>
            <a:r>
              <a:rPr lang="ru-RU" dirty="0" err="1" smtClean="0">
                <a:solidFill>
                  <a:schemeClr val="bg1"/>
                </a:solidFill>
              </a:rPr>
              <a:t>зачіпає</a:t>
            </a:r>
            <a:r>
              <a:rPr lang="ru-RU" dirty="0" smtClean="0">
                <a:solidFill>
                  <a:schemeClr val="bg1"/>
                </a:solidFill>
              </a:rPr>
              <a:t> – 1б</a:t>
            </a:r>
          </a:p>
          <a:p>
            <a:pPr lvl="0" fontAlgn="base"/>
            <a:r>
              <a:rPr lang="ru-RU" dirty="0" smtClean="0">
                <a:solidFill>
                  <a:schemeClr val="bg1"/>
                </a:solidFill>
              </a:rPr>
              <a:t>В)</a:t>
            </a:r>
            <a:r>
              <a:rPr lang="ru-RU" dirty="0" err="1" smtClean="0">
                <a:solidFill>
                  <a:schemeClr val="bg1"/>
                </a:solidFill>
              </a:rPr>
              <a:t>Співчуваю</a:t>
            </a:r>
            <a:r>
              <a:rPr lang="ru-RU" dirty="0" smtClean="0">
                <a:solidFill>
                  <a:schemeClr val="bg1"/>
                </a:solidFill>
              </a:rPr>
              <a:t>, мене </a:t>
            </a:r>
            <a:r>
              <a:rPr lang="ru-RU" dirty="0" err="1" smtClean="0">
                <a:solidFill>
                  <a:schemeClr val="bg1"/>
                </a:solidFill>
              </a:rPr>
              <a:t>це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бентежить</a:t>
            </a:r>
            <a:r>
              <a:rPr lang="ru-RU" dirty="0" smtClean="0">
                <a:solidFill>
                  <a:schemeClr val="bg1"/>
                </a:solidFill>
              </a:rPr>
              <a:t> – 3б</a:t>
            </a:r>
          </a:p>
          <a:p>
            <a:pPr fontAlgn="base">
              <a:buNone/>
            </a:pPr>
            <a:r>
              <a:rPr lang="ru-RU" b="1" dirty="0" smtClean="0">
                <a:solidFill>
                  <a:schemeClr val="bg1"/>
                </a:solidFill>
              </a:rPr>
              <a:t>8. </a:t>
            </a:r>
            <a:r>
              <a:rPr lang="ru-RU" b="1" dirty="0" err="1" smtClean="0">
                <a:solidFill>
                  <a:schemeClr val="bg1"/>
                </a:solidFill>
              </a:rPr>
              <a:t>Ви</a:t>
            </a:r>
            <a:r>
              <a:rPr lang="ru-RU" b="1" dirty="0" smtClean="0">
                <a:solidFill>
                  <a:schemeClr val="bg1"/>
                </a:solidFill>
              </a:rPr>
              <a:t> не можете </a:t>
            </a:r>
            <a:r>
              <a:rPr lang="ru-RU" b="1" dirty="0" err="1" smtClean="0">
                <a:solidFill>
                  <a:schemeClr val="bg1"/>
                </a:solidFill>
              </a:rPr>
              <a:t>знайти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потрібну</a:t>
            </a:r>
            <a:r>
              <a:rPr lang="ru-RU" b="1" dirty="0" smtClean="0">
                <a:solidFill>
                  <a:schemeClr val="bg1"/>
                </a:solidFill>
              </a:rPr>
              <a:t> адресу, </a:t>
            </a:r>
            <a:r>
              <a:rPr lang="ru-RU" b="1" dirty="0" err="1" smtClean="0">
                <a:solidFill>
                  <a:schemeClr val="bg1"/>
                </a:solidFill>
              </a:rPr>
              <a:t>Ваші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дії</a:t>
            </a:r>
            <a:r>
              <a:rPr lang="ru-RU" b="1" dirty="0" smtClean="0">
                <a:solidFill>
                  <a:schemeClr val="bg1"/>
                </a:solidFill>
              </a:rPr>
              <a:t>:</a:t>
            </a:r>
          </a:p>
          <a:p>
            <a:pPr lvl="0" fontAlgn="base"/>
            <a:r>
              <a:rPr lang="ru-RU" dirty="0" smtClean="0">
                <a:solidFill>
                  <a:schemeClr val="bg1"/>
                </a:solidFill>
              </a:rPr>
              <a:t>А)Питаю у перехожих – 3б</a:t>
            </a:r>
          </a:p>
          <a:p>
            <a:pPr lvl="0" fontAlgn="base"/>
            <a:r>
              <a:rPr lang="ru-RU" dirty="0" smtClean="0">
                <a:solidFill>
                  <a:schemeClr val="bg1"/>
                </a:solidFill>
              </a:rPr>
              <a:t>Б)</a:t>
            </a:r>
            <a:r>
              <a:rPr lang="ru-RU" dirty="0" err="1" smtClean="0">
                <a:solidFill>
                  <a:schemeClr val="bg1"/>
                </a:solidFill>
              </a:rPr>
              <a:t>Продовжую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пошук</a:t>
            </a:r>
            <a:r>
              <a:rPr lang="ru-RU" dirty="0" smtClean="0">
                <a:solidFill>
                  <a:schemeClr val="bg1"/>
                </a:solidFill>
              </a:rPr>
              <a:t> – 1б</a:t>
            </a:r>
          </a:p>
          <a:p>
            <a:pPr lvl="0" fontAlgn="base"/>
            <a:r>
              <a:rPr lang="ru-RU" dirty="0" smtClean="0">
                <a:solidFill>
                  <a:schemeClr val="bg1"/>
                </a:solidFill>
              </a:rPr>
              <a:t>В)</a:t>
            </a:r>
            <a:r>
              <a:rPr lang="ru-RU" dirty="0" err="1" smtClean="0">
                <a:solidFill>
                  <a:schemeClr val="bg1"/>
                </a:solidFill>
              </a:rPr>
              <a:t>Щоб</a:t>
            </a:r>
            <a:r>
              <a:rPr lang="ru-RU" dirty="0" smtClean="0">
                <a:solidFill>
                  <a:schemeClr val="bg1"/>
                </a:solidFill>
              </a:rPr>
              <a:t> такого не </a:t>
            </a:r>
            <a:r>
              <a:rPr lang="ru-RU" dirty="0" err="1" smtClean="0">
                <a:solidFill>
                  <a:schemeClr val="bg1"/>
                </a:solidFill>
              </a:rPr>
              <a:t>трапилось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заздалегідь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дивлюся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мапу</a:t>
            </a:r>
            <a:r>
              <a:rPr lang="ru-RU" dirty="0" smtClean="0">
                <a:solidFill>
                  <a:schemeClr val="bg1"/>
                </a:solidFill>
              </a:rPr>
              <a:t> – 2б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58204" cy="6072230"/>
          </a:xfrm>
        </p:spPr>
        <p:txBody>
          <a:bodyPr>
            <a:normAutofit fontScale="77500" lnSpcReduction="20000"/>
          </a:bodyPr>
          <a:lstStyle/>
          <a:p>
            <a:pPr fontAlgn="base">
              <a:buNone/>
            </a:pPr>
            <a:r>
              <a:rPr lang="ru-RU" b="1" dirty="0" smtClean="0">
                <a:solidFill>
                  <a:schemeClr val="bg1"/>
                </a:solidFill>
              </a:rPr>
              <a:t>9. </a:t>
            </a:r>
            <a:r>
              <a:rPr lang="ru-RU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Зрозумівши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що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у Вас </a:t>
            </a:r>
            <a:r>
              <a:rPr lang="ru-RU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щось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болить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та </a:t>
            </a:r>
            <a:r>
              <a:rPr lang="ru-RU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заважає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нормально </a:t>
            </a:r>
            <a:r>
              <a:rPr lang="ru-RU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жити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Ви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:</a:t>
            </a:r>
          </a:p>
          <a:p>
            <a:pPr lvl="0" fontAlgn="base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А)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Йду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до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лікаря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потрібно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з’ясувати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трапилось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– 2б</a:t>
            </a:r>
          </a:p>
          <a:p>
            <a:pPr lvl="0" fontAlgn="base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Б)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Вип’ю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знеболююче,може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пройде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– 3б</a:t>
            </a:r>
          </a:p>
          <a:p>
            <a:pPr lvl="0" fontAlgn="base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В)</a:t>
            </a:r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Відкрию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довідник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знайду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що</a:t>
            </a:r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ц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може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бути – 1б</a:t>
            </a:r>
          </a:p>
          <a:p>
            <a:pPr fontAlgn="base">
              <a:buNone/>
            </a:pP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10. На </a:t>
            </a:r>
            <a:r>
              <a:rPr lang="ru-RU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що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Ви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зважаєте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приймаючи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важливе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рішення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?</a:t>
            </a:r>
          </a:p>
          <a:p>
            <a:pPr lvl="0" fontAlgn="base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А)На себе – 2б</a:t>
            </a:r>
          </a:p>
          <a:p>
            <a:pPr lvl="0" fontAlgn="base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Б)На долю – 3б</a:t>
            </a:r>
          </a:p>
          <a:p>
            <a:pPr lvl="0" fontAlgn="base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В)На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об’єктивне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положення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справ – 1б</a:t>
            </a:r>
          </a:p>
          <a:p>
            <a:pPr fontAlgn="base">
              <a:buNone/>
            </a:pP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11. </a:t>
            </a:r>
            <a:r>
              <a:rPr lang="ru-RU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Чи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візьмете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Ви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собою </a:t>
            </a:r>
            <a:r>
              <a:rPr lang="ru-RU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теплі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речі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збираючись</a:t>
            </a:r>
            <a:r>
              <a:rPr lang="uk-UA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влітку 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до Африки?</a:t>
            </a:r>
          </a:p>
          <a:p>
            <a:pPr lvl="0" fontAlgn="base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А)Так,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там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теж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може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бути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прохолодно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– 1б</a:t>
            </a:r>
          </a:p>
          <a:p>
            <a:pPr lvl="0" fontAlgn="base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Б)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Ні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шуба в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Африці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–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це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анегдоту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  -3б</a:t>
            </a: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В)Пуховик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ні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але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джинси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кофтинку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візьму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- 2 б.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5.Вправа - проект "Новачок у колективі" .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429684" cy="4525963"/>
          </a:xfrm>
        </p:spPr>
        <p:txBody>
          <a:bodyPr/>
          <a:lstStyle/>
          <a:p>
            <a:pPr algn="just"/>
            <a:r>
              <a:rPr lang="uk-UA" b="1" dirty="0" smtClean="0">
                <a:solidFill>
                  <a:schemeClr val="bg1"/>
                </a:solidFill>
              </a:rPr>
              <a:t>Пропонується розробити можливі заходи в колективах для того, щоб молоді спеціалісти якомога краще  та швидше могли адаптуватися до умов професійної діяльності. Презентувати проект.</a:t>
            </a:r>
            <a:endParaRPr lang="ru-RU" b="1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401</TotalTime>
  <Words>500</Words>
  <Application>Microsoft Office PowerPoint</Application>
  <PresentationFormat>Экран (4:3)</PresentationFormat>
  <Paragraphs>88</Paragraphs>
  <Slides>19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Техническая</vt:lpstr>
      <vt:lpstr> Секрет педагогічного становлення молодих учителів</vt:lpstr>
      <vt:lpstr>Слайд 2</vt:lpstr>
      <vt:lpstr>2.Правила роботи в тренінговій групі </vt:lpstr>
      <vt:lpstr>         Тема : Секрет педагогічного становлення молодих учителів  Мета: зорієнтувати учасників  на психологічну підтримку молодих спеціалістів на етапі адаптації до умов професійної діяльності; віднайти найефективніший стиль керівництва в практиці управлінської діяльності; відпрацьовувати навички співпраці; підвищувати свій професійний рівень, знаходити вихід із будь-якої ситуації.    </vt:lpstr>
      <vt:lpstr> 4. Вправа «Мій перший тиждень» </vt:lpstr>
      <vt:lpstr>4.Тест « Чи оптиміст Ви?» </vt:lpstr>
      <vt:lpstr>Слайд 7</vt:lpstr>
      <vt:lpstr>Слайд 8</vt:lpstr>
      <vt:lpstr>5.Вправа - проект "Новачок у колективі" . </vt:lpstr>
      <vt:lpstr>  Вправа «Недоліки в роботі молодого вчителя» </vt:lpstr>
      <vt:lpstr>   7. Криничка здоров’я </vt:lpstr>
      <vt:lpstr> 8. Вправа «Конверт проблем»  </vt:lpstr>
      <vt:lpstr>9. Ділова гра "Випадки з життя" </vt:lpstr>
      <vt:lpstr>10.Вправа "Зміни позицію"  </vt:lpstr>
      <vt:lpstr>11.Вправа "Родзинка"  </vt:lpstr>
      <vt:lpstr>Слайд 16</vt:lpstr>
      <vt:lpstr>Ліцензія на щастя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Секрет педагогічного становлення молодих учителів</dc:title>
  <dc:creator>Raenko</dc:creator>
  <cp:lastModifiedBy>Raenko</cp:lastModifiedBy>
  <cp:revision>38</cp:revision>
  <dcterms:created xsi:type="dcterms:W3CDTF">2015-03-13T17:06:41Z</dcterms:created>
  <dcterms:modified xsi:type="dcterms:W3CDTF">2015-04-16T05:02:48Z</dcterms:modified>
</cp:coreProperties>
</file>